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891200" cx="3291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216">
          <p15:clr>
            <a:srgbClr val="A4A3A4"/>
          </p15:clr>
        </p15:guide>
        <p15:guide id="2" pos="7776">
          <p15:clr>
            <a:srgbClr val="A4A3A4"/>
          </p15:clr>
        </p15:guide>
        <p15:guide id="3" orient="horz" pos="13824">
          <p15:clr>
            <a:srgbClr val="A4A3A4"/>
          </p15:clr>
        </p15:guide>
        <p15:guide id="4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216" orient="horz"/>
        <p:guide pos="7776"/>
        <p:guide pos="13824" orient="horz"/>
        <p:guide pos="10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399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2143399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2468563" y="13633451"/>
            <a:ext cx="27981300" cy="9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937126" y="24872950"/>
            <a:ext cx="23044200" cy="112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"/>
              <a:buNone/>
              <a:defRPr b="0" i="0" sz="15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Times"/>
              <a:buNone/>
              <a:defRPr b="0" i="0" sz="1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Times"/>
              <a:buNone/>
              <a:defRPr b="0" i="0" sz="1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None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None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None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None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None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None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1646239" y="1758951"/>
            <a:ext cx="296259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 rot="5400000">
            <a:off x="1976414" y="9912401"/>
            <a:ext cx="28965600" cy="296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1206500" lvl="0" marL="457200" marR="0" rtl="0" algn="l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"/>
              <a:buChar char="•"/>
              <a:defRPr b="0" i="0" sz="15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0" lvl="1" marL="914400" marR="0" rtl="0" algn="l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Times"/>
              <a:buChar char="–"/>
              <a:defRPr b="0" i="0" sz="1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958850" lvl="2" marL="1371600" marR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Times"/>
              <a:buChar char="•"/>
              <a:defRPr b="0" i="0" sz="1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844550" lvl="3" marL="18288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–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844550" lvl="4" marL="22860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844550" lvl="5" marL="27432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844550" lvl="6" marL="32004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844550" lvl="7" marL="36576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844550" lvl="8" marL="41148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 rot="5400000">
            <a:off x="8844764" y="16780551"/>
            <a:ext cx="37449000" cy="7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 rot="5400000">
            <a:off x="-6044273" y="9449601"/>
            <a:ext cx="37449000" cy="22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1206500" lvl="0" marL="457200" marR="0" rtl="0" algn="l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"/>
              <a:buChar char="•"/>
              <a:defRPr b="0" i="0" sz="15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0" lvl="1" marL="914400" marR="0" rtl="0" algn="l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Times"/>
              <a:buChar char="–"/>
              <a:defRPr b="0" i="0" sz="1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958850" lvl="2" marL="1371600" marR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Times"/>
              <a:buChar char="•"/>
              <a:defRPr b="0" i="0" sz="1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844550" lvl="3" marL="18288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–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844550" lvl="4" marL="22860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844550" lvl="5" marL="27432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844550" lvl="6" marL="32004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844550" lvl="7" marL="36576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844550" lvl="8" marL="41148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646239" y="1758951"/>
            <a:ext cx="296259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646239" y="10242551"/>
            <a:ext cx="29625900" cy="28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1206500" lvl="0" marL="457200" marR="0" rtl="0" algn="l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"/>
              <a:buChar char="•"/>
              <a:defRPr b="0" i="0" sz="15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0" lvl="1" marL="914400" marR="0" rtl="0" algn="l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Times"/>
              <a:buChar char="–"/>
              <a:defRPr b="0" i="0" sz="1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958850" lvl="2" marL="1371600" marR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Times"/>
              <a:buChar char="•"/>
              <a:defRPr b="0" i="0" sz="1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844550" lvl="3" marL="18288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–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844550" lvl="4" marL="22860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844550" lvl="5" marL="27432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844550" lvl="6" marL="32004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844550" lvl="7" marL="36576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844550" lvl="8" marL="4114800" marR="0" rtl="0" algn="l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"/>
              <a:buChar char="»"/>
              <a:defRPr b="0" i="0" sz="9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00326" y="28203527"/>
            <a:ext cx="27981300" cy="87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00326" y="18602327"/>
            <a:ext cx="279813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None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646239" y="1758951"/>
            <a:ext cx="296259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646238" y="10242551"/>
            <a:ext cx="14736900" cy="28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476250" lvl="0" marL="457200" marR="0" rtl="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"/>
              <a:buChar char="•"/>
              <a:defRPr b="0" i="0" sz="3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44500" lvl="1" marL="9144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Char char="–"/>
              <a:defRPr b="0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873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–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873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873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873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873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873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16535401" y="10242551"/>
            <a:ext cx="14736900" cy="28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476250" lvl="0" marL="457200" marR="0" rtl="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"/>
              <a:buChar char="•"/>
              <a:defRPr b="0" i="0" sz="3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44500" lvl="1" marL="9144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Char char="–"/>
              <a:defRPr b="0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873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–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873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873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873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873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873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»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646239" y="1758951"/>
            <a:ext cx="296259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646239" y="9823451"/>
            <a:ext cx="145446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Autofit/>
          </a:bodyPr>
          <a:lstStyle>
            <a:lvl1pPr indent="-2286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None/>
              <a:defRPr b="1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1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None/>
              <a:defRPr b="1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1646239" y="13919200"/>
            <a:ext cx="14544600" cy="25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Char char="•"/>
              <a:defRPr b="0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•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–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3" type="body"/>
          </p:nvPr>
        </p:nvSpPr>
        <p:spPr>
          <a:xfrm>
            <a:off x="16722725" y="9823451"/>
            <a:ext cx="145494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Autofit/>
          </a:bodyPr>
          <a:lstStyle>
            <a:lvl1pPr indent="-2286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None/>
              <a:defRPr b="1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1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None/>
              <a:defRPr b="1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None/>
              <a:defRPr b="1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4" type="body"/>
          </p:nvPr>
        </p:nvSpPr>
        <p:spPr>
          <a:xfrm>
            <a:off x="16722725" y="13919200"/>
            <a:ext cx="14549400" cy="25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Char char="•"/>
              <a:defRPr b="0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•"/>
              <a:defRPr b="0" i="0" sz="2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–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"/>
              <a:buChar char="»"/>
              <a:defRPr b="0" i="0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646239" y="1758951"/>
            <a:ext cx="296259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1646239" y="1746251"/>
            <a:ext cx="10830000" cy="74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2869863" y="1746251"/>
            <a:ext cx="18402300" cy="37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51435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"/>
              <a:buChar char="•"/>
              <a:defRPr b="0" i="0" sz="4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76250" lvl="1" marL="914400" marR="0" rtl="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"/>
              <a:buChar char="–"/>
              <a:defRPr b="0" i="0" sz="3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Char char="•"/>
              <a:defRPr b="0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»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»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»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»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»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1646239" y="9185276"/>
            <a:ext cx="10830000" cy="30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  <a:defRPr b="0" i="0" sz="1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451601" y="30724477"/>
            <a:ext cx="197517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8" name="Google Shape;38;p10"/>
          <p:cNvSpPr/>
          <p:nvPr>
            <p:ph idx="2" type="pic"/>
          </p:nvPr>
        </p:nvSpPr>
        <p:spPr>
          <a:xfrm>
            <a:off x="6451601" y="3921127"/>
            <a:ext cx="19751700" cy="26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lvl="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"/>
              <a:buNone/>
              <a:defRPr b="0" i="0" sz="4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"/>
              <a:buNone/>
              <a:defRPr b="0" i="0" sz="3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"/>
              <a:buNone/>
              <a:defRPr b="0" i="0" sz="3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6451601" y="34350327"/>
            <a:ext cx="19751700" cy="5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  <a:defRPr b="0" i="0" sz="1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32918400" cy="4775100"/>
          </a:xfrm>
          <a:prstGeom prst="rect">
            <a:avLst/>
          </a:prstGeom>
          <a:solidFill>
            <a:srgbClr val="B315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41960800"/>
            <a:ext cx="32918400" cy="1930500"/>
          </a:xfrm>
          <a:prstGeom prst="rect">
            <a:avLst/>
          </a:prstGeom>
          <a:solidFill>
            <a:srgbClr val="B31536"/>
          </a:soli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775200"/>
            <a:ext cx="32918400" cy="2133600"/>
          </a:xfrm>
          <a:prstGeom prst="rect">
            <a:avLst/>
          </a:prstGeom>
          <a:solidFill>
            <a:srgbClr val="D2D0CA"/>
          </a:solidFill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19204" y="627741"/>
            <a:ext cx="11506193" cy="17234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/>
        </p:nvSpPr>
        <p:spPr>
          <a:xfrm>
            <a:off x="857250" y="5283200"/>
            <a:ext cx="312861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Nolan Cardona, Dazhawn Davis, Ousmane Lloyd Ntutume, Andrew Whitehead, Rohan Willis</a:t>
            </a:r>
            <a:endParaRPr sz="6000"/>
          </a:p>
        </p:txBody>
      </p:sp>
      <p:sp>
        <p:nvSpPr>
          <p:cNvPr id="51" name="Google Shape;51;p13"/>
          <p:cNvSpPr txBox="1"/>
          <p:nvPr/>
        </p:nvSpPr>
        <p:spPr>
          <a:xfrm>
            <a:off x="816225" y="7188233"/>
            <a:ext cx="306060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</a:rPr>
              <a:t>Faculty Advisors: Matthias Sander-Frigau, Hongwei Zhang</a:t>
            </a:r>
            <a:endParaRPr sz="7200">
              <a:solidFill>
                <a:schemeClr val="dk1"/>
              </a:solidFill>
            </a:endParaRPr>
          </a:p>
        </p:txBody>
      </p:sp>
      <p:grpSp>
        <p:nvGrpSpPr>
          <p:cNvPr id="52" name="Google Shape;52;p13"/>
          <p:cNvGrpSpPr/>
          <p:nvPr/>
        </p:nvGrpSpPr>
        <p:grpSpPr>
          <a:xfrm>
            <a:off x="655314" y="21945595"/>
            <a:ext cx="8862041" cy="13411572"/>
            <a:chOff x="1094064" y="4792531"/>
            <a:chExt cx="8610611" cy="6838801"/>
          </a:xfrm>
        </p:grpSpPr>
        <p:sp>
          <p:nvSpPr>
            <p:cNvPr id="53" name="Google Shape;53;p13"/>
            <p:cNvSpPr/>
            <p:nvPr/>
          </p:nvSpPr>
          <p:spPr>
            <a:xfrm>
              <a:off x="1094064" y="5474432"/>
              <a:ext cx="8610600" cy="6156900"/>
            </a:xfrm>
            <a:prstGeom prst="roundRect">
              <a:avLst>
                <a:gd fmla="val 2904" name="adj"/>
              </a:avLst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546100" lvl="0" marL="457200" marR="0" rtl="0" algn="l">
                <a:spcBef>
                  <a:spcPts val="0"/>
                </a:spcBef>
                <a:spcAft>
                  <a:spcPts val="0"/>
                </a:spcAft>
                <a:buSzPts val="5000"/>
                <a:buFont typeface="Times"/>
                <a:buChar char="●"/>
              </a:pPr>
              <a:r>
                <a:rPr lang="en-US" sz="5000">
                  <a:latin typeface="Times"/>
                  <a:ea typeface="Times"/>
                  <a:cs typeface="Times"/>
                  <a:sym typeface="Times"/>
                </a:rPr>
                <a:t>In order to implement this project a computer with a minimum of 500 GB of storage, i7 processor and at least 8 GB of RAM.</a:t>
              </a:r>
              <a:endParaRPr sz="5000">
                <a:latin typeface="Times"/>
                <a:ea typeface="Times"/>
                <a:cs typeface="Times"/>
                <a:sym typeface="Times"/>
              </a:endParaRPr>
            </a:p>
            <a:p>
              <a:pPr indent="-546100" lvl="0" marL="457200" marR="0" rtl="0" algn="l">
                <a:spcBef>
                  <a:spcPts val="0"/>
                </a:spcBef>
                <a:spcAft>
                  <a:spcPts val="0"/>
                </a:spcAft>
                <a:buSzPts val="5000"/>
                <a:buFont typeface="Times"/>
                <a:buChar char="●"/>
              </a:pPr>
              <a:r>
                <a:rPr lang="en-US" sz="5000">
                  <a:latin typeface="Times"/>
                  <a:ea typeface="Times"/>
                  <a:cs typeface="Times"/>
                  <a:sym typeface="Times"/>
                </a:rPr>
                <a:t>The computer can have either Windows OS or Mac OS as long as the Virtual Box &amp; Ubuntu were imstalled.</a:t>
              </a:r>
              <a:endParaRPr sz="5000">
                <a:latin typeface="Times"/>
                <a:ea typeface="Times"/>
                <a:cs typeface="Times"/>
                <a:sym typeface="Times"/>
              </a:endParaRPr>
            </a:p>
            <a:p>
              <a:pPr indent="-546100" lvl="0" marL="457200" marR="0" rtl="0" algn="l">
                <a:spcBef>
                  <a:spcPts val="0"/>
                </a:spcBef>
                <a:spcAft>
                  <a:spcPts val="0"/>
                </a:spcAft>
                <a:buSzPts val="5000"/>
                <a:buFont typeface="Times"/>
                <a:buChar char="●"/>
              </a:pPr>
              <a:r>
                <a:rPr lang="en-US" sz="5000">
                  <a:latin typeface="Times"/>
                  <a:ea typeface="Times"/>
                  <a:cs typeface="Times"/>
                  <a:sym typeface="Times"/>
                </a:rPr>
                <a:t>No other software should be running alongside Ubuntu as simulations are done to ensure minimum outside interferance or undetected variables.</a:t>
              </a:r>
              <a:endParaRPr sz="5000"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094075" y="4792531"/>
              <a:ext cx="8610600" cy="681900"/>
            </a:xfrm>
            <a:prstGeom prst="roundRect">
              <a:avLst>
                <a:gd fmla="val 22654" name="adj"/>
              </a:avLst>
            </a:prstGeom>
            <a:solidFill>
              <a:srgbClr val="AD1D39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Design Requirements</a:t>
              </a:r>
              <a:endParaRPr/>
            </a:p>
          </p:txBody>
        </p:sp>
      </p:grpSp>
      <p:grpSp>
        <p:nvGrpSpPr>
          <p:cNvPr id="55" name="Google Shape;55;p13"/>
          <p:cNvGrpSpPr/>
          <p:nvPr/>
        </p:nvGrpSpPr>
        <p:grpSpPr>
          <a:xfrm>
            <a:off x="24174462" y="8940602"/>
            <a:ext cx="8286841" cy="15463653"/>
            <a:chOff x="1143000" y="4793671"/>
            <a:chExt cx="8610600" cy="6712529"/>
          </a:xfrm>
        </p:grpSpPr>
        <p:sp>
          <p:nvSpPr>
            <p:cNvPr id="56" name="Google Shape;56;p13"/>
            <p:cNvSpPr/>
            <p:nvPr/>
          </p:nvSpPr>
          <p:spPr>
            <a:xfrm>
              <a:off x="1143000" y="5029201"/>
              <a:ext cx="8610600" cy="6476999"/>
            </a:xfrm>
            <a:prstGeom prst="roundRect">
              <a:avLst>
                <a:gd fmla="val 2904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143000" y="4793671"/>
              <a:ext cx="8610600" cy="998558"/>
            </a:xfrm>
            <a:prstGeom prst="roundRect">
              <a:avLst>
                <a:gd fmla="val 22654" name="adj"/>
              </a:avLst>
            </a:prstGeom>
            <a:solidFill>
              <a:srgbClr val="AD1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Technical Details</a:t>
              </a: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765940" y="8876018"/>
            <a:ext cx="8678624" cy="10976329"/>
            <a:chOff x="1143000" y="4793671"/>
            <a:chExt cx="8610600" cy="6712530"/>
          </a:xfrm>
        </p:grpSpPr>
        <p:sp>
          <p:nvSpPr>
            <p:cNvPr id="59" name="Google Shape;59;p13"/>
            <p:cNvSpPr/>
            <p:nvPr/>
          </p:nvSpPr>
          <p:spPr>
            <a:xfrm>
              <a:off x="1143000" y="5029201"/>
              <a:ext cx="8610600" cy="6477000"/>
            </a:xfrm>
            <a:prstGeom prst="roundRect">
              <a:avLst>
                <a:gd fmla="val 2904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143000" y="4793671"/>
              <a:ext cx="8610600" cy="1359300"/>
            </a:xfrm>
            <a:prstGeom prst="roundRect">
              <a:avLst>
                <a:gd fmla="val 22654" name="adj"/>
              </a:avLst>
            </a:prstGeom>
            <a:solidFill>
              <a:srgbClr val="AD1D39"/>
            </a:solidFill>
            <a:ln cap="flat" cmpd="sng" w="254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Introduction</a:t>
              </a:r>
              <a:endParaRPr/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10606898" y="9093424"/>
            <a:ext cx="12404594" cy="32614989"/>
            <a:chOff x="2095953" y="4793672"/>
            <a:chExt cx="7657629" cy="6712699"/>
          </a:xfrm>
        </p:grpSpPr>
        <p:sp>
          <p:nvSpPr>
            <p:cNvPr id="62" name="Google Shape;62;p13"/>
            <p:cNvSpPr/>
            <p:nvPr/>
          </p:nvSpPr>
          <p:spPr>
            <a:xfrm>
              <a:off x="2129983" y="5365070"/>
              <a:ext cx="7623600" cy="6141300"/>
            </a:xfrm>
            <a:prstGeom prst="roundRect">
              <a:avLst>
                <a:gd fmla="val 2904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095953" y="4793672"/>
              <a:ext cx="7657500" cy="491400"/>
            </a:xfrm>
            <a:prstGeom prst="roundRect">
              <a:avLst>
                <a:gd fmla="val 22654" name="adj"/>
              </a:avLst>
            </a:prstGeom>
            <a:solidFill>
              <a:srgbClr val="AD1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Design Approach</a:t>
              </a:r>
              <a:endParaRPr/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24174469" y="22634667"/>
            <a:ext cx="8001000" cy="1907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457200" marR="0" rtl="0" algn="l">
              <a:spcBef>
                <a:spcPts val="0"/>
              </a:spcBef>
              <a:spcAft>
                <a:spcPts val="0"/>
              </a:spcAft>
              <a:buSzPts val="4000"/>
              <a:buFont typeface="Times"/>
              <a:buChar char="●"/>
            </a:pPr>
            <a:r>
              <a:t/>
            </a:r>
            <a:endParaRPr sz="40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4174463" y="18753484"/>
            <a:ext cx="8286600" cy="3477900"/>
          </a:xfrm>
          <a:prstGeom prst="roundRect">
            <a:avLst>
              <a:gd fmla="val 22654" name="adj"/>
            </a:avLst>
          </a:prstGeom>
          <a:solidFill>
            <a:srgbClr val="AD1D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Testing</a:t>
            </a:r>
            <a:endParaRPr sz="5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65881" y="10998300"/>
            <a:ext cx="9063300" cy="10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Times"/>
              <a:buChar char="●"/>
            </a:pPr>
            <a:r>
              <a:rPr lang="en-US" sz="5000">
                <a:latin typeface="Times"/>
                <a:ea typeface="Times"/>
                <a:cs typeface="Times"/>
                <a:sym typeface="Times"/>
              </a:rPr>
              <a:t>The problem  we were faced with in this project is improving a specific version of the codes (v.0.5.2) from the OpenAirInterface5g(OAI) platform, to be able to stimulate and emulate the current PHY abstraction layer.</a:t>
            </a:r>
            <a:endParaRPr sz="5000">
              <a:latin typeface="Times"/>
              <a:ea typeface="Times"/>
              <a:cs typeface="Times"/>
              <a:sym typeface="Times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Times"/>
              <a:buChar char="●"/>
            </a:pPr>
            <a:r>
              <a:rPr lang="en-US" sz="5000">
                <a:latin typeface="Times"/>
                <a:ea typeface="Times"/>
                <a:cs typeface="Times"/>
                <a:sym typeface="Times"/>
              </a:rPr>
              <a:t>Our solution is the interpretation of the code in more recent versions of the project and the emulation of 5G on the OpenAirINterface</a:t>
            </a:r>
            <a:endParaRPr sz="50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7" name="Google Shape;67;p13"/>
          <p:cNvSpPr txBox="1"/>
          <p:nvPr/>
        </p:nvSpPr>
        <p:spPr>
          <a:xfrm>
            <a:off x="24188963" y="11869500"/>
            <a:ext cx="8001000" cy="6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SzPts val="6000"/>
              <a:buFont typeface="Times"/>
              <a:buChar char="●"/>
            </a:pPr>
            <a:r>
              <a:rPr lang="en-US" sz="6000">
                <a:latin typeface="Times"/>
                <a:ea typeface="Times"/>
                <a:cs typeface="Times"/>
                <a:sym typeface="Times"/>
              </a:rPr>
              <a:t>Software Used:</a:t>
            </a:r>
            <a:endParaRPr sz="6000">
              <a:latin typeface="Times"/>
              <a:ea typeface="Times"/>
              <a:cs typeface="Times"/>
              <a:sym typeface="Times"/>
            </a:endParaRPr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SzPts val="6000"/>
              <a:buFont typeface="Times"/>
              <a:buChar char="○"/>
            </a:pPr>
            <a:r>
              <a:rPr lang="en-US" sz="6000">
                <a:latin typeface="Times"/>
                <a:ea typeface="Times"/>
                <a:cs typeface="Times"/>
                <a:sym typeface="Times"/>
              </a:rPr>
              <a:t>OpenAirInterface</a:t>
            </a:r>
            <a:endParaRPr sz="6000">
              <a:latin typeface="Times"/>
              <a:ea typeface="Times"/>
              <a:cs typeface="Times"/>
              <a:sym typeface="Times"/>
            </a:endParaRPr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SzPts val="6000"/>
              <a:buFont typeface="Times"/>
              <a:buChar char="○"/>
            </a:pPr>
            <a:r>
              <a:rPr lang="en-US" sz="6000">
                <a:latin typeface="Times"/>
                <a:ea typeface="Times"/>
                <a:cs typeface="Times"/>
                <a:sym typeface="Times"/>
              </a:rPr>
              <a:t>Ubuntu</a:t>
            </a:r>
            <a:endParaRPr sz="6000">
              <a:latin typeface="Times"/>
              <a:ea typeface="Times"/>
              <a:cs typeface="Times"/>
              <a:sym typeface="Times"/>
            </a:endParaRPr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SzPts val="6000"/>
              <a:buFont typeface="Times"/>
              <a:buChar char="○"/>
            </a:pPr>
            <a:r>
              <a:rPr lang="en-US" sz="6000">
                <a:latin typeface="Times"/>
                <a:ea typeface="Times"/>
                <a:cs typeface="Times"/>
                <a:sym typeface="Times"/>
              </a:rPr>
              <a:t>Virtual Box</a:t>
            </a:r>
            <a:endParaRPr sz="6000">
              <a:latin typeface="Times"/>
              <a:ea typeface="Times"/>
              <a:cs typeface="Times"/>
              <a:sym typeface="Times"/>
            </a:endParaRPr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SzPts val="6000"/>
              <a:buFont typeface="Times"/>
              <a:buChar char="○"/>
            </a:pPr>
            <a:r>
              <a:rPr lang="en-US" sz="6000">
                <a:latin typeface="Times"/>
                <a:ea typeface="Times"/>
                <a:cs typeface="Times"/>
                <a:sym typeface="Times"/>
              </a:rPr>
              <a:t>Git Bash</a:t>
            </a:r>
            <a:endParaRPr sz="60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166344" y="2820967"/>
            <a:ext cx="312861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FFFFFF"/>
                </a:solidFill>
              </a:rPr>
              <a:t>Group 35: Prototyping and Emulation Studies of Large Scale 5G Wireless Systems </a:t>
            </a:r>
            <a:r>
              <a:rPr lang="en-US" sz="8900">
                <a:solidFill>
                  <a:srgbClr val="FFFFFF"/>
                </a:solidFill>
              </a:rPr>
              <a:t> </a:t>
            </a:r>
            <a:endParaRPr sz="8900">
              <a:solidFill>
                <a:srgbClr val="FFFFFF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0606950" y="13759200"/>
            <a:ext cx="53718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Obtaining understanding of the different layers of 5G networking</a:t>
            </a:r>
            <a:endParaRPr sz="5000"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8749" y="14560029"/>
            <a:ext cx="7477874" cy="42247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17220175" y="21308379"/>
            <a:ext cx="5371800" cy="6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F</a:t>
            </a:r>
            <a:r>
              <a:rPr lang="en-US" sz="5000"/>
              <a:t>ocus  on v0.5.2 and v1.1.0 of the project.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v0.5.2 was the last version that had a functioning physical abstraction mode</a:t>
            </a:r>
            <a:endParaRPr sz="5000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12075" y="15605274"/>
            <a:ext cx="3277900" cy="27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10265900" y="27867600"/>
            <a:ext cx="5371800" cy="56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Analysis and testing took place in physical abstraction, simulation, and phymacinterface folders and files.</a:t>
            </a:r>
            <a:r>
              <a:rPr lang="en-US" sz="5000"/>
              <a:t> </a:t>
            </a:r>
            <a:endParaRPr sz="50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67150" y="30716083"/>
            <a:ext cx="8000999" cy="942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6">
            <a:alphaModFix/>
          </a:blip>
          <a:srcRect b="4410" l="3379" r="-3380" t="-4410"/>
          <a:stretch/>
        </p:blipFill>
        <p:spPr>
          <a:xfrm>
            <a:off x="24697600" y="22813750"/>
            <a:ext cx="5964626" cy="79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15717188" y="18952150"/>
            <a:ext cx="80010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Interaction of  5G layers</a:t>
            </a:r>
            <a:endParaRPr sz="5000"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91750" y="21923225"/>
            <a:ext cx="6481389" cy="4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10120038" y="35916375"/>
            <a:ext cx="53718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</a:t>
            </a:r>
            <a:r>
              <a:rPr lang="en-US" sz="5000"/>
              <a:t>imulations ran in order to interpret differences in functionality and architecture.</a:t>
            </a:r>
            <a:endParaRPr sz="5000"/>
          </a:p>
        </p:txBody>
      </p:sp>
      <p:sp>
        <p:nvSpPr>
          <p:cNvPr id="79" name="Google Shape;79;p13"/>
          <p:cNvSpPr txBox="1"/>
          <p:nvPr/>
        </p:nvSpPr>
        <p:spPr>
          <a:xfrm>
            <a:off x="24697600" y="31592725"/>
            <a:ext cx="7477800" cy="9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Times New Roman"/>
              <a:buChar char="●"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Set a size for the area the 5g will cover 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Times New Roman"/>
              <a:buChar char="●"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Set the number of nodes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Times New Roman"/>
              <a:buChar char="●"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Set the number of cells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Times New Roman"/>
              <a:buChar char="●"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Run the emulation and study the results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